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74" r:id="rId15"/>
    <p:sldId id="272" r:id="rId16"/>
    <p:sldId id="271" r:id="rId17"/>
    <p:sldId id="275" r:id="rId18"/>
    <p:sldId id="276" r:id="rId19"/>
    <p:sldId id="277" r:id="rId20"/>
    <p:sldId id="278" r:id="rId21"/>
    <p:sldId id="281" r:id="rId22"/>
    <p:sldId id="279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5928D-26BD-B911-54C0-3BDC7BBD7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DB284-FA69-B27A-9995-54E90B214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ED98C9-EE6B-6B7A-8638-D84E39FB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8F99C8-F8F4-4389-7926-3DF3E098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BBADD4-587F-754A-9451-36FE806D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8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799A1-8165-2B63-D4BF-FCF680E3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C5269B-FD92-3CC6-693F-23F77E9F6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E54C65-DFCC-5959-1ADB-D1E4A841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EFDE9-ADE1-BC8B-3266-79812F78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9FB47-04A0-15B9-4045-A3440BAD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93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0DFBEF-4CD7-016D-6F23-A742DE9F6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827B17-1311-E67D-A20A-519452298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39AE2-0718-80C5-856A-4ADED63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B86913-E556-9017-3BD3-F7ECB352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8D0FF-3552-E2FF-0126-44CFBA37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6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C6493-B602-C50A-D8CD-E351F5CC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6A2AB-D2EA-3F8B-BA8A-B7615DDCB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1D6192-DA37-559D-B88C-C697BA99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36CA7-B125-F24B-9DAD-B16577AA9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5A319-65AC-0A17-3B8B-6A8EBAA0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6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5183-DA40-998D-4FCD-666B91F6F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CB5CED-0A0F-48F8-5EC9-7243AF183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05130-4A46-08A1-4ED3-61A66C2D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C26C86-23C2-DEDA-5B44-5358919EA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256D1-D7B3-4086-560B-5DDDB793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9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AF0C9-D9E7-F3B0-DC61-457823E5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9CC006-FFE9-C5ED-00FC-F59484299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4EF776-E05A-EAD7-66BF-951D0CD1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AF2420-7091-AFA4-634F-FF7FD3E6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13A529-2C40-9850-65D6-2FB023FE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716DB0-70D0-1CE0-490D-EBA83161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4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F429F-76C4-53D3-8D8E-F7D4BC641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CA7A17-DE1F-8C61-85F4-06CBEB3F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B9CEC-8C8C-9E0E-74D9-1339DD1C3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E14843-C189-80A2-D3BF-565472931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30D9C-A944-9764-CB9A-A198C0A89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188B20-E504-BCC5-29D3-93B78B73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841302-FF9D-A057-5940-53EC7806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93FEDC-6DDD-5531-1863-CE34395B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73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942ED-4BEF-E21B-35B5-776F5444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55ED6B-48D0-874E-A21C-4D7FD14A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0C44B2-E359-7ADF-8A29-E0A7DA27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8B8DD2-32A1-5FD8-1ACA-BD444858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1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1D64E-5368-EA1D-3BDC-88DEF2459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6A6C90-CFBE-A566-4CB0-F173D504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2D9FF-4042-9AB9-37AF-0EA58444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5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1B2C7-B969-DF57-0851-845A84BE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161A1-31E9-33A2-1E2D-276B5D66E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EBB9DB-A154-2FDD-1795-4D49EBD7E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82641-D050-E157-608E-FFFAB88B7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4E549-AC3D-AD53-ABE8-1F22465B0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9E3C1B-085C-3787-3788-CC109C59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60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8DA0C-7252-B020-4C2A-B46B60EE5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6D0C80-36F3-19FE-1D22-B5A633721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B7C2EC-54AB-C864-DECF-D869D567E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DB31C-52E3-14D9-CD1E-E933A4D2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42AD0D-DCEE-142E-C068-2119C604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856C3A-064A-7EBC-052E-638D0A0F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2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10150A-4EBB-25CC-F71A-763D081F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05986-B45F-19EF-4395-C30C7BBAC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43A22-3E25-04A8-F6BE-5778D399D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D585E-9006-4D13-B63F-CB3B53696AC6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57131-C8D9-9B68-1CC0-DBF5BDA24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E3B92-9918-1E34-F1B5-CE1003664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58A22-26B6-44D7-AF57-600C09AA78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4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youtube.com/watch?v=fCd6B5HRaZ8&amp;t=64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lD8JyAbwE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Cd6B5HRaZ8&amp;t=64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wY8to-_zAE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2718B-D047-A17C-371E-BD219DBA8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최신 계산 유전체학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Analysis of Next generation - sequencing data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BE2266-69CA-E2E9-8028-860F0B6CA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3762" y="5145088"/>
            <a:ext cx="5324475" cy="912812"/>
          </a:xfrm>
        </p:spPr>
        <p:txBody>
          <a:bodyPr/>
          <a:lstStyle/>
          <a:p>
            <a:r>
              <a:rPr lang="en-US" altLang="ko-KR" dirty="0"/>
              <a:t>22/10/03</a:t>
            </a:r>
          </a:p>
          <a:p>
            <a:r>
              <a:rPr lang="ko-KR" altLang="en-US" dirty="0"/>
              <a:t>석사 </a:t>
            </a:r>
            <a:r>
              <a:rPr lang="ko-KR" altLang="en-US" dirty="0" err="1"/>
              <a:t>과정생</a:t>
            </a:r>
            <a:r>
              <a:rPr lang="ko-KR" altLang="en-US" dirty="0"/>
              <a:t> 박정준 </a:t>
            </a:r>
          </a:p>
        </p:txBody>
      </p:sp>
    </p:spTree>
    <p:extLst>
      <p:ext uri="{BB962C8B-B14F-4D97-AF65-F5344CB8AC3E}">
        <p14:creationId xmlns:p14="http://schemas.microsoft.com/office/powerpoint/2010/main" val="1198040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2. Next generation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2B527D4-7DAB-D761-C27B-D54A82F30550}"/>
              </a:ext>
            </a:extLst>
          </p:cNvPr>
          <p:cNvSpPr txBox="1">
            <a:spLocks/>
          </p:cNvSpPr>
          <p:nvPr/>
        </p:nvSpPr>
        <p:spPr>
          <a:xfrm>
            <a:off x="6657978" y="1268697"/>
            <a:ext cx="3827462" cy="4816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Ion Torrent Sequencing</a:t>
            </a:r>
          </a:p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(2011, Rothberg)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DNA amplification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DNA binding with bead &amp; bead immobilized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When dNTP hybridization &gt; pH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Sequencing by pH changing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3" name="실행 단추: 앞으로 또는 다음으로 이동 2">
            <a:hlinkClick r:id="rId2" highlightClick="1"/>
            <a:extLst>
              <a:ext uri="{FF2B5EF4-FFF2-40B4-BE49-F238E27FC236}">
                <a16:creationId xmlns:a16="http://schemas.microsoft.com/office/drawing/2014/main" id="{DBAAC0B3-1AF0-FB33-DB40-EB7108CBE190}"/>
              </a:ext>
            </a:extLst>
          </p:cNvPr>
          <p:cNvSpPr/>
          <p:nvPr/>
        </p:nvSpPr>
        <p:spPr>
          <a:xfrm>
            <a:off x="10652543" y="5803065"/>
            <a:ext cx="910807" cy="68981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Ion Semiconductor Sequencing - an overview | ScienceDirect Topics">
            <a:extLst>
              <a:ext uri="{FF2B5EF4-FFF2-40B4-BE49-F238E27FC236}">
                <a16:creationId xmlns:a16="http://schemas.microsoft.com/office/drawing/2014/main" id="{67EFF3ED-BCED-B496-25D4-4C633F13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1566373"/>
            <a:ext cx="4562475" cy="492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51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2. Next generation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FBBCDAE-8D51-C09F-6F1B-FFE82B296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045165"/>
              </p:ext>
            </p:extLst>
          </p:nvPr>
        </p:nvGraphicFramePr>
        <p:xfrm>
          <a:off x="838200" y="2468105"/>
          <a:ext cx="10805160" cy="2564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160">
                  <a:extLst>
                    <a:ext uri="{9D8B030D-6E8A-4147-A177-3AD203B41FA5}">
                      <a16:colId xmlns:a16="http://schemas.microsoft.com/office/drawing/2014/main" val="3090109563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3698656788"/>
                    </a:ext>
                  </a:extLst>
                </a:gridCol>
                <a:gridCol w="2943497">
                  <a:extLst>
                    <a:ext uri="{9D8B030D-6E8A-4147-A177-3AD203B41FA5}">
                      <a16:colId xmlns:a16="http://schemas.microsoft.com/office/drawing/2014/main" val="1850657871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1492113820"/>
                    </a:ext>
                  </a:extLst>
                </a:gridCol>
              </a:tblGrid>
              <a:tr h="73547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Illumina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Pyrosequencing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Ion torrent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18812"/>
                  </a:ext>
                </a:extLst>
              </a:tr>
              <a:tr h="7354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Advantage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Fast, Cheap</a:t>
                      </a:r>
                    </a:p>
                    <a:p>
                      <a:pPr latinLnBrk="1"/>
                      <a:r>
                        <a:rPr lang="en-US" altLang="ko-KR" dirty="0"/>
                        <a:t>No Homopolymer difficulty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Fast, Cheap </a:t>
                      </a:r>
                    </a:p>
                    <a:p>
                      <a:pPr latinLnBrk="1"/>
                      <a:r>
                        <a:rPr lang="en-US" altLang="ko-KR" dirty="0"/>
                        <a:t>High accuracy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Fast, Cheap</a:t>
                      </a:r>
                    </a:p>
                    <a:p>
                      <a:pPr latinLnBrk="1"/>
                      <a:r>
                        <a:rPr lang="en-US" altLang="ko-KR" dirty="0"/>
                        <a:t>High accuracy</a:t>
                      </a:r>
                    </a:p>
                    <a:p>
                      <a:pPr latinLnBrk="1"/>
                      <a:r>
                        <a:rPr lang="en-US" altLang="ko-KR" dirty="0"/>
                        <a:t>Less equipment needed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055014"/>
                  </a:ext>
                </a:extLst>
              </a:tr>
              <a:tr h="7354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Disadvantage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Reads are short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Reads are short</a:t>
                      </a:r>
                    </a:p>
                    <a:p>
                      <a:pPr latinLnBrk="1"/>
                      <a:r>
                        <a:rPr lang="en-US" altLang="ko-KR" dirty="0"/>
                        <a:t>Homopolymer difficulty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Reads are short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Homopolymer difficulty 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6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09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3. Long read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pic>
        <p:nvPicPr>
          <p:cNvPr id="7170" name="Picture 2" descr="Pacbio and third generation sequencing – YourGenome">
            <a:extLst>
              <a:ext uri="{FF2B5EF4-FFF2-40B4-BE49-F238E27FC236}">
                <a16:creationId xmlns:a16="http://schemas.microsoft.com/office/drawing/2014/main" id="{BB7396E5-EB9F-9243-FB11-46EAB4739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7325"/>
            <a:ext cx="6000750" cy="47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F8D4FE9E-834F-21B4-7526-97584FB6D903}"/>
              </a:ext>
            </a:extLst>
          </p:cNvPr>
          <p:cNvSpPr txBox="1">
            <a:spLocks/>
          </p:cNvSpPr>
          <p:nvPr/>
        </p:nvSpPr>
        <p:spPr>
          <a:xfrm>
            <a:off x="6743700" y="559634"/>
            <a:ext cx="5591175" cy="5260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PacificBioscience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 Sequencing</a:t>
            </a:r>
          </a:p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(2013)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No PCR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ZMW(Zero-mode waveguide)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DNA polymerase immobilized in nano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SMRT (Single Molecule, Real-Time)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DNA go through polymerase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When fluorescence labeled dNTP hybridization, fluorescence dropped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ZMW detect fluorescence</a:t>
            </a:r>
          </a:p>
        </p:txBody>
      </p:sp>
      <p:sp>
        <p:nvSpPr>
          <p:cNvPr id="4" name="실행 단추: 앞으로 또는 다음으로 이동 3">
            <a:hlinkClick r:id="rId3" highlightClick="1"/>
            <a:extLst>
              <a:ext uri="{FF2B5EF4-FFF2-40B4-BE49-F238E27FC236}">
                <a16:creationId xmlns:a16="http://schemas.microsoft.com/office/drawing/2014/main" id="{267D457F-A24B-9443-05C0-89F9855552C9}"/>
              </a:ext>
            </a:extLst>
          </p:cNvPr>
          <p:cNvSpPr/>
          <p:nvPr/>
        </p:nvSpPr>
        <p:spPr>
          <a:xfrm>
            <a:off x="10652543" y="5803065"/>
            <a:ext cx="910807" cy="68981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0FE070-3AF9-523E-C9AD-F92987F72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84257"/>
            <a:ext cx="7258492" cy="24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3. Long read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8D4FE9E-834F-21B4-7526-97584FB6D903}"/>
              </a:ext>
            </a:extLst>
          </p:cNvPr>
          <p:cNvSpPr txBox="1">
            <a:spLocks/>
          </p:cNvSpPr>
          <p:nvPr/>
        </p:nvSpPr>
        <p:spPr>
          <a:xfrm>
            <a:off x="6818539" y="1028218"/>
            <a:ext cx="5373461" cy="5260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Oxford </a:t>
            </a:r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nanopre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 Sequencing</a:t>
            </a:r>
          </a:p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(2015)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Membrane protein(</a:t>
            </a:r>
            <a:r>
              <a:rPr lang="el-GR" altLang="ko-KR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US" altLang="ko-KR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-hemolysin, </a:t>
            </a:r>
            <a:r>
              <a:rPr lang="en-US" altLang="ko-KR" sz="2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MsPA</a:t>
            </a:r>
            <a:r>
              <a:rPr lang="en-US" altLang="ko-KR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240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CsgG</a:t>
            </a:r>
            <a:r>
              <a:rPr lang="en-US" altLang="ko-KR" sz="2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Membrane has electrical resistance, membrane protein attached to membrane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Motor protein(attached to membrane protein) make dsDNA to ssDNA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Constant voltage on nano pore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When base pass, electric current change, detecting electric current changing.</a:t>
            </a:r>
          </a:p>
        </p:txBody>
      </p:sp>
      <p:pic>
        <p:nvPicPr>
          <p:cNvPr id="8194" name="Picture 2" descr="Nanopore sequencing technology, bioinformatics and applications | Nature  Biotechnology">
            <a:extLst>
              <a:ext uri="{FF2B5EF4-FFF2-40B4-BE49-F238E27FC236}">
                <a16:creationId xmlns:a16="http://schemas.microsoft.com/office/drawing/2014/main" id="{97CFC855-72F1-2E5C-BE2C-8E2C1546D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6837"/>
            <a:ext cx="59055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8F90A5-A688-4B0A-8917-543A6BAE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49" y="1997598"/>
            <a:ext cx="7378443" cy="1926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6E0F4A-547C-8E01-6863-4AA59285B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19223"/>
            <a:ext cx="8208801" cy="1739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FA5EC5-2590-F7FC-D075-3F733FFD5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58393"/>
            <a:ext cx="8208801" cy="170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8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Definitions of terms for NGS data analysis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8D4FE9E-834F-21B4-7526-97584FB6D903}"/>
              </a:ext>
            </a:extLst>
          </p:cNvPr>
          <p:cNvSpPr txBox="1">
            <a:spLocks/>
          </p:cNvSpPr>
          <p:nvPr/>
        </p:nvSpPr>
        <p:spPr>
          <a:xfrm>
            <a:off x="838199" y="1531891"/>
            <a:ext cx="5257800" cy="325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Q score(PHRED score)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CAE06E3-7D77-8045-BCF1-E76A3A7F1F2B}"/>
              </a:ext>
            </a:extLst>
          </p:cNvPr>
          <p:cNvSpPr txBox="1">
            <a:spLocks/>
          </p:cNvSpPr>
          <p:nvPr/>
        </p:nvSpPr>
        <p:spPr>
          <a:xfrm>
            <a:off x="6096001" y="1397724"/>
            <a:ext cx="5257800" cy="805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N</a:t>
            </a:r>
            <a:r>
              <a:rPr lang="en-US" altLang="ko-KR" sz="2400" baseline="-25000" dirty="0">
                <a:solidFill>
                  <a:srgbClr val="202124"/>
                </a:solidFill>
                <a:latin typeface="arial" panose="020B0604020202020204" pitchFamily="34" charset="0"/>
              </a:rPr>
              <a:t>50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86C6F4-DCB2-FB75-5F10-16E920B9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2431043"/>
            <a:ext cx="3627791" cy="837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27D8A0-69BD-7054-D198-F51EF7AF511F}"/>
              </a:ext>
            </a:extLst>
          </p:cNvPr>
          <p:cNvSpPr txBox="1"/>
          <p:nvPr/>
        </p:nvSpPr>
        <p:spPr>
          <a:xfrm>
            <a:off x="838199" y="3714656"/>
            <a:ext cx="45872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P</a:t>
            </a:r>
            <a:r>
              <a:rPr lang="en-US" altLang="ko-KR" sz="1800" baseline="-25000" dirty="0">
                <a:solidFill>
                  <a:srgbClr val="202124"/>
                </a:solidFill>
                <a:latin typeface="arial" panose="020B0604020202020204" pitchFamily="34" charset="0"/>
              </a:rPr>
              <a:t>e </a:t>
            </a: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 : Base calling error rate</a:t>
            </a:r>
            <a:r>
              <a:rPr lang="en-US" altLang="ko-KR" sz="1800" baseline="-250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Q</a:t>
            </a:r>
            <a:r>
              <a:rPr lang="en-US" altLang="ko-KR" sz="1800" baseline="-25000" dirty="0">
                <a:solidFill>
                  <a:srgbClr val="202124"/>
                </a:solidFill>
                <a:latin typeface="arial" panose="020B0604020202020204" pitchFamily="34" charset="0"/>
              </a:rPr>
              <a:t>20</a:t>
            </a: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 : 99% accuracy (1 in 100 error)</a:t>
            </a:r>
            <a:endParaRPr lang="en-US" altLang="ko-KR" sz="1800" baseline="-25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Q</a:t>
            </a:r>
            <a:r>
              <a:rPr lang="en-US" altLang="ko-KR" sz="1800" baseline="-25000" dirty="0">
                <a:solidFill>
                  <a:srgbClr val="202124"/>
                </a:solidFill>
                <a:latin typeface="arial" panose="020B0604020202020204" pitchFamily="34" charset="0"/>
              </a:rPr>
              <a:t>30</a:t>
            </a: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 :  99.9% accuracy (1 in 1000 error)</a:t>
            </a:r>
            <a:endParaRPr lang="en-US" altLang="ko-KR" sz="1800" baseline="-25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201FC2FF-EF2F-90CC-6843-33FB7272F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039" y="2203269"/>
            <a:ext cx="5457281" cy="24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3692C3A8-08BA-1366-2B8A-A771CCF3ED53}"/>
              </a:ext>
            </a:extLst>
          </p:cNvPr>
          <p:cNvSpPr txBox="1">
            <a:spLocks/>
          </p:cNvSpPr>
          <p:nvPr/>
        </p:nvSpPr>
        <p:spPr>
          <a:xfrm>
            <a:off x="6096001" y="4314820"/>
            <a:ext cx="5257800" cy="1498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18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altLang="ko-KR" sz="18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The length in base pairs such that scaffolds of this length or longer include 50% of the base in the assembly</a:t>
            </a:r>
          </a:p>
          <a:p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457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Definitions of terms for NGS data analysis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8D4FE9E-834F-21B4-7526-97584FB6D903}"/>
              </a:ext>
            </a:extLst>
          </p:cNvPr>
          <p:cNvSpPr txBox="1">
            <a:spLocks/>
          </p:cNvSpPr>
          <p:nvPr/>
        </p:nvSpPr>
        <p:spPr>
          <a:xfrm>
            <a:off x="838199" y="1531891"/>
            <a:ext cx="5257800" cy="325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FASTQ format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7D8A0-69BD-7054-D198-F51EF7AF511F}"/>
              </a:ext>
            </a:extLst>
          </p:cNvPr>
          <p:cNvSpPr txBox="1"/>
          <p:nvPr/>
        </p:nvSpPr>
        <p:spPr>
          <a:xfrm>
            <a:off x="1173479" y="4077387"/>
            <a:ext cx="504008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First line : </a:t>
            </a:r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S</a:t>
            </a: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tarts with ‘@’, read specific information.</a:t>
            </a:r>
          </a:p>
          <a:p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Second line : Sequence information (ATGC)</a:t>
            </a:r>
          </a:p>
          <a:p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Third line : Starts with ‘+’</a:t>
            </a:r>
          </a:p>
          <a:p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Fourth line : Quality score for each base(ASC</a:t>
            </a:r>
            <a:r>
              <a:rPr lang="en-US" altLang="ko-KR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II</a:t>
            </a:r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)</a:t>
            </a: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</a:p>
          <a:p>
            <a:endParaRPr lang="en-US" altLang="ko-KR" sz="1800" baseline="-25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altLang="ko-KR" sz="1800" baseline="-250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DF09805-4DD5-FF9C-E703-CA865C7C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79" y="2309938"/>
            <a:ext cx="4379424" cy="139991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63D2386-9013-D934-8AD0-4F6DB14A053F}"/>
              </a:ext>
            </a:extLst>
          </p:cNvPr>
          <p:cNvSpPr txBox="1">
            <a:spLocks/>
          </p:cNvSpPr>
          <p:nvPr/>
        </p:nvSpPr>
        <p:spPr>
          <a:xfrm>
            <a:off x="6095999" y="1531891"/>
            <a:ext cx="5257800" cy="325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FASTA format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B13CBE-8DB9-48AC-E9C9-AD3EA895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54" y="2309937"/>
            <a:ext cx="4718292" cy="1399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4E2E01-8043-08B1-0E6D-EE7B10456579}"/>
              </a:ext>
            </a:extLst>
          </p:cNvPr>
          <p:cNvSpPr txBox="1"/>
          <p:nvPr/>
        </p:nvSpPr>
        <p:spPr>
          <a:xfrm>
            <a:off x="6480054" y="4109046"/>
            <a:ext cx="504008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First line : </a:t>
            </a:r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S</a:t>
            </a:r>
            <a:r>
              <a:rPr lang="en-US" altLang="ko-KR" sz="1800" dirty="0">
                <a:solidFill>
                  <a:srgbClr val="202124"/>
                </a:solidFill>
                <a:latin typeface="arial" panose="020B0604020202020204" pitchFamily="34" charset="0"/>
              </a:rPr>
              <a:t>tarts with ‘&gt;’, read specific information.</a:t>
            </a:r>
          </a:p>
          <a:p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Second line : Sequence information (ATGC)</a:t>
            </a:r>
          </a:p>
          <a:p>
            <a:endParaRPr lang="en-US" altLang="ko-KR" sz="1800" baseline="-25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altLang="ko-KR" sz="1800" baseline="-250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57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Workflow of NGS data analysis 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C61196-6FA8-5EBD-F08A-50F5F9E2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7632"/>
            <a:ext cx="4987834" cy="50392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9AD38C-E54E-169C-39C6-6C8583F74552}"/>
              </a:ext>
            </a:extLst>
          </p:cNvPr>
          <p:cNvSpPr/>
          <p:nvPr/>
        </p:nvSpPr>
        <p:spPr>
          <a:xfrm>
            <a:off x="6592389" y="2830286"/>
            <a:ext cx="870857" cy="9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90F0FA-8B88-455B-22CE-0605EA50E654}"/>
              </a:ext>
            </a:extLst>
          </p:cNvPr>
          <p:cNvSpPr/>
          <p:nvPr/>
        </p:nvSpPr>
        <p:spPr>
          <a:xfrm>
            <a:off x="6592388" y="3428999"/>
            <a:ext cx="3770811" cy="13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72C79A-EE43-335A-4C5E-17985FF529EA}"/>
              </a:ext>
            </a:extLst>
          </p:cNvPr>
          <p:cNvSpPr/>
          <p:nvPr/>
        </p:nvSpPr>
        <p:spPr>
          <a:xfrm>
            <a:off x="8447314" y="2830286"/>
            <a:ext cx="870857" cy="957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13211EA-BB34-59AF-DBBA-EADE0EE565F5}"/>
              </a:ext>
            </a:extLst>
          </p:cNvPr>
          <p:cNvCxnSpPr/>
          <p:nvPr/>
        </p:nvCxnSpPr>
        <p:spPr>
          <a:xfrm>
            <a:off x="7737566" y="2878183"/>
            <a:ext cx="416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27DB7F6-59D9-2BE4-E947-33987C9BFDAB}"/>
              </a:ext>
            </a:extLst>
          </p:cNvPr>
          <p:cNvCxnSpPr>
            <a:cxnSpLocks/>
          </p:cNvCxnSpPr>
          <p:nvPr/>
        </p:nvCxnSpPr>
        <p:spPr>
          <a:xfrm flipH="1">
            <a:off x="9610997" y="2677279"/>
            <a:ext cx="650430" cy="751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533DBF3-1778-EDC9-F2A7-020A1ADC3FE4}"/>
              </a:ext>
            </a:extLst>
          </p:cNvPr>
          <p:cNvCxnSpPr>
            <a:cxnSpLocks/>
          </p:cNvCxnSpPr>
          <p:nvPr/>
        </p:nvCxnSpPr>
        <p:spPr>
          <a:xfrm flipH="1">
            <a:off x="8017328" y="2930979"/>
            <a:ext cx="429986" cy="48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3C458B-A685-BC09-0BA2-7D61E5042747}"/>
              </a:ext>
            </a:extLst>
          </p:cNvPr>
          <p:cNvSpPr txBox="1"/>
          <p:nvPr/>
        </p:nvSpPr>
        <p:spPr>
          <a:xfrm>
            <a:off x="7014208" y="2353783"/>
            <a:ext cx="22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Quality assessment 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1D110C-7E3D-DE40-D696-A2AC88D3D316}"/>
              </a:ext>
            </a:extLst>
          </p:cNvPr>
          <p:cNvSpPr txBox="1"/>
          <p:nvPr/>
        </p:nvSpPr>
        <p:spPr>
          <a:xfrm>
            <a:off x="10194833" y="2695295"/>
            <a:ext cx="134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Genome</a:t>
            </a:r>
          </a:p>
          <a:p>
            <a:r>
              <a:rPr lang="en-US" altLang="ko-KR" dirty="0"/>
              <a:t>Assembly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10753B-5C67-55B0-7B11-228E5A85477E}"/>
              </a:ext>
            </a:extLst>
          </p:cNvPr>
          <p:cNvSpPr/>
          <p:nvPr/>
        </p:nvSpPr>
        <p:spPr>
          <a:xfrm>
            <a:off x="9130941" y="2695295"/>
            <a:ext cx="870857" cy="957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50593D-430F-B3ED-1CCA-9E4F456B4DC2}"/>
              </a:ext>
            </a:extLst>
          </p:cNvPr>
          <p:cNvSpPr/>
          <p:nvPr/>
        </p:nvSpPr>
        <p:spPr>
          <a:xfrm>
            <a:off x="9418327" y="2508060"/>
            <a:ext cx="870857" cy="9579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FD11330D-53A0-12FD-F04C-50C94E8C064C}"/>
              </a:ext>
            </a:extLst>
          </p:cNvPr>
          <p:cNvSpPr txBox="1"/>
          <p:nvPr/>
        </p:nvSpPr>
        <p:spPr>
          <a:xfrm>
            <a:off x="7426506" y="3861581"/>
            <a:ext cx="134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Alignment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855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33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Workflow of NGS data analysis</a:t>
            </a:r>
            <a:endParaRPr lang="ko-KR" altLang="en-US" sz="3600" dirty="0"/>
          </a:p>
        </p:txBody>
      </p:sp>
      <p:pic>
        <p:nvPicPr>
          <p:cNvPr id="10242" name="Picture 2" descr="Babraham Bioinformatics - FastQC A Quality Control tool for High Throughput  Sequence Data">
            <a:extLst>
              <a:ext uri="{FF2B5EF4-FFF2-40B4-BE49-F238E27FC236}">
                <a16:creationId xmlns:a16="http://schemas.microsoft.com/office/drawing/2014/main" id="{AE94BA7E-C135-DEA4-448B-ED43200E7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076"/>
            <a:ext cx="6615181" cy="454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236FD78-49C7-406D-6D02-7677090DFBFB}"/>
              </a:ext>
            </a:extLst>
          </p:cNvPr>
          <p:cNvSpPr txBox="1">
            <a:spLocks/>
          </p:cNvSpPr>
          <p:nvPr/>
        </p:nvSpPr>
        <p:spPr>
          <a:xfrm>
            <a:off x="7585166" y="1573076"/>
            <a:ext cx="4537166" cy="4540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Fast QC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X axis : gene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Y axis : quality score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Simple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GC contents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Q score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Adapter trimming (</a:t>
            </a:r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Trimgalore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45C559-BBA3-3DD2-CD37-FB7EE2C4F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3076"/>
            <a:ext cx="10258697" cy="4270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2E0719-0E3F-3180-7CD1-4E856DEA2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75" y="2604943"/>
            <a:ext cx="5677188" cy="203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8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Workflow of NGS data analysis</a:t>
            </a:r>
            <a:endParaRPr lang="ko-KR" altLang="en-US" sz="3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236FD78-49C7-406D-6D02-7677090DFBFB}"/>
              </a:ext>
            </a:extLst>
          </p:cNvPr>
          <p:cNvSpPr txBox="1">
            <a:spLocks/>
          </p:cNvSpPr>
          <p:nvPr/>
        </p:nvSpPr>
        <p:spPr>
          <a:xfrm>
            <a:off x="7924801" y="1517475"/>
            <a:ext cx="4537166" cy="4540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Genome assembly 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Overlap/layout/consensus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De Bruijn graph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Many soft wares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ABySS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, SOAP </a:t>
            </a:r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denovo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 …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CC61CC-15AD-B954-C44E-95BD5426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10" y="2226045"/>
            <a:ext cx="2687929" cy="2544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94E03A-0D4C-C9A3-54C8-43D130689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076"/>
            <a:ext cx="4089610" cy="4432528"/>
          </a:xfrm>
          <a:prstGeom prst="rect">
            <a:avLst/>
          </a:prstGeom>
        </p:spPr>
      </p:pic>
      <p:pic>
        <p:nvPicPr>
          <p:cNvPr id="11266" name="Picture 2" descr=" Shotgun-sequencing">
            <a:extLst>
              <a:ext uri="{FF2B5EF4-FFF2-40B4-BE49-F238E27FC236}">
                <a16:creationId xmlns:a16="http://schemas.microsoft.com/office/drawing/2014/main" id="{215F0B14-D2CB-C780-B3E6-1197D4C7C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11" y="1282919"/>
            <a:ext cx="8897575" cy="50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9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21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Workflow of NGS data analysis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3A96D-3AC7-2027-E0C7-4F4F5010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44" y="1487421"/>
            <a:ext cx="5099312" cy="22861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6D0343-7CF4-2518-F1D1-DA8A46CC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52" y="3773538"/>
            <a:ext cx="4927096" cy="243815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DE618D-5956-7942-1007-2CC7197D360E}"/>
              </a:ext>
            </a:extLst>
          </p:cNvPr>
          <p:cNvCxnSpPr/>
          <p:nvPr/>
        </p:nvCxnSpPr>
        <p:spPr>
          <a:xfrm>
            <a:off x="6597650" y="3330575"/>
            <a:ext cx="18859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19A1AD-55D4-9676-5E51-3BA0081C197E}"/>
              </a:ext>
            </a:extLst>
          </p:cNvPr>
          <p:cNvCxnSpPr/>
          <p:nvPr/>
        </p:nvCxnSpPr>
        <p:spPr>
          <a:xfrm>
            <a:off x="6670675" y="3444875"/>
            <a:ext cx="18859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87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98372-A520-C559-FFA3-C90CC0E1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E8580-4558-529B-C904-F8213A8E9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Part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	History of Sequencing</a:t>
            </a:r>
          </a:p>
          <a:p>
            <a:pPr lvl="1"/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1. Sanger sequencing</a:t>
            </a:r>
          </a:p>
          <a:p>
            <a:pPr lvl="1"/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2. NGS sequencing </a:t>
            </a:r>
          </a:p>
          <a:p>
            <a:pPr lvl="1"/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3. Long-read sequencing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altLang="ko-KR" dirty="0"/>
              <a:t>Part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II 	NGS data analysis</a:t>
            </a:r>
          </a:p>
          <a:p>
            <a:pPr lvl="1"/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1.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Definitions of terms for NGS data analysis</a:t>
            </a:r>
            <a:endParaRPr lang="en-US" altLang="ko-KR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Workflow of NGS data analysis </a:t>
            </a:r>
            <a:endParaRPr lang="en-US" altLang="ko-KR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74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34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Workflow of NGS data analysis</a:t>
            </a:r>
            <a:endParaRPr lang="ko-KR" altLang="en-US" sz="3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236FD78-49C7-406D-6D02-7677090DFBFB}"/>
              </a:ext>
            </a:extLst>
          </p:cNvPr>
          <p:cNvSpPr txBox="1">
            <a:spLocks/>
          </p:cNvSpPr>
          <p:nvPr/>
        </p:nvSpPr>
        <p:spPr>
          <a:xfrm>
            <a:off x="6322967" y="1517475"/>
            <a:ext cx="4537166" cy="4540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Genome alignment 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Read are shorts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May have multiple genomic locations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Repetitive regions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INDELs or mismatch?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6736E-2F14-132C-0F84-A4181050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69" y="1517475"/>
            <a:ext cx="4649331" cy="43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1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34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Workflow of NGS data analysis</a:t>
            </a:r>
            <a:endParaRPr lang="ko-KR" altLang="en-US" sz="3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5177751-EF74-1ED3-FAF1-A95E6615DCC0}"/>
              </a:ext>
            </a:extLst>
          </p:cNvPr>
          <p:cNvSpPr txBox="1">
            <a:spLocks/>
          </p:cNvSpPr>
          <p:nvPr/>
        </p:nvSpPr>
        <p:spPr>
          <a:xfrm>
            <a:off x="6533621" y="4743986"/>
            <a:ext cx="4537166" cy="806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SAM format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Non-binary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Very larger than BAM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E010B43-EDAE-22AF-559C-A5AED13A70AA}"/>
              </a:ext>
            </a:extLst>
          </p:cNvPr>
          <p:cNvSpPr txBox="1">
            <a:spLocks/>
          </p:cNvSpPr>
          <p:nvPr/>
        </p:nvSpPr>
        <p:spPr>
          <a:xfrm>
            <a:off x="968828" y="5063237"/>
            <a:ext cx="4537166" cy="1665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BAM format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Binary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Standard format for alignment sequence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22C59E-F377-B26C-FB39-742C5C599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79" y="1307467"/>
            <a:ext cx="4438032" cy="32921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4A1BB0-C2D3-7D5B-13BF-9962AAA6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1095"/>
            <a:ext cx="5074922" cy="20884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CECF63-1BD1-2462-B8A0-EF9C6C4AC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798474"/>
            <a:ext cx="5074921" cy="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59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868" y="7598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Workflow of NGS data analysis</a:t>
            </a:r>
            <a:endParaRPr lang="ko-KR" altLang="en-US" sz="3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236FD78-49C7-406D-6D02-7677090DFBFB}"/>
              </a:ext>
            </a:extLst>
          </p:cNvPr>
          <p:cNvSpPr txBox="1">
            <a:spLocks/>
          </p:cNvSpPr>
          <p:nvPr/>
        </p:nvSpPr>
        <p:spPr>
          <a:xfrm>
            <a:off x="805868" y="5573486"/>
            <a:ext cx="4668964" cy="1017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Genome alignment in practice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Indexing can be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SAMtools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 for handling BAM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CE85A4-F6C4-746E-582A-7623E044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68" y="1679575"/>
            <a:ext cx="4905266" cy="292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FF9A7-8F06-C4C4-F885-347D82C5B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11" y="1679575"/>
            <a:ext cx="4952155" cy="30143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4A8A86-8732-6D58-AFF9-0A161E7AD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68" y="2211057"/>
            <a:ext cx="4872934" cy="202766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7458784-661D-4696-96C1-21506FC7FAD3}"/>
              </a:ext>
            </a:extLst>
          </p:cNvPr>
          <p:cNvSpPr txBox="1">
            <a:spLocks/>
          </p:cNvSpPr>
          <p:nvPr/>
        </p:nvSpPr>
        <p:spPr>
          <a:xfrm>
            <a:off x="6049111" y="5116875"/>
            <a:ext cx="4668964" cy="1017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SAMtools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tview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 sample1.bam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II -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Workflow of NGS data analysis</a:t>
            </a:r>
            <a:endParaRPr lang="ko-KR" altLang="en-US" sz="36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236FD78-49C7-406D-6D02-7677090DFBFB}"/>
              </a:ext>
            </a:extLst>
          </p:cNvPr>
          <p:cNvSpPr txBox="1">
            <a:spLocks/>
          </p:cNvSpPr>
          <p:nvPr/>
        </p:nvSpPr>
        <p:spPr>
          <a:xfrm>
            <a:off x="838200" y="1898469"/>
            <a:ext cx="4537166" cy="3711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Read depth </a:t>
            </a:r>
          </a:p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(1988, Lander and Waterman)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NGS can get a lot of copy of 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Can improve accuracy by overlapping 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c, coverage means accuracy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5E9A77-C61F-A84A-87DD-E97187F4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25" y="2415591"/>
            <a:ext cx="1492272" cy="1013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F1EADF-B9C8-3E67-8935-ADD3C0FF9C01}"/>
              </a:ext>
            </a:extLst>
          </p:cNvPr>
          <p:cNvSpPr txBox="1"/>
          <p:nvPr/>
        </p:nvSpPr>
        <p:spPr>
          <a:xfrm>
            <a:off x="6448425" y="3616728"/>
            <a:ext cx="4352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 = coverage</a:t>
            </a:r>
          </a:p>
          <a:p>
            <a:r>
              <a:rPr lang="en-US" altLang="ko-KR" dirty="0"/>
              <a:t>L = average length of each read</a:t>
            </a:r>
          </a:p>
          <a:p>
            <a:r>
              <a:rPr lang="en-US" altLang="ko-KR" dirty="0"/>
              <a:t>N = number of reads</a:t>
            </a:r>
          </a:p>
          <a:p>
            <a:r>
              <a:rPr lang="en-US" altLang="ko-KR" dirty="0"/>
              <a:t>G = genome size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3EF357-A7A3-A025-7818-20A5479B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682" y="2515311"/>
            <a:ext cx="1492272" cy="8139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A41F23-640B-550C-57CF-E18BE576C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934" y="1147538"/>
            <a:ext cx="7455283" cy="52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3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1. Sanger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pic>
        <p:nvPicPr>
          <p:cNvPr id="1026" name="Picture 2" descr="Robert W. Holley – Facts - NobelPrize.org">
            <a:extLst>
              <a:ext uri="{FF2B5EF4-FFF2-40B4-BE49-F238E27FC236}">
                <a16:creationId xmlns:a16="http://schemas.microsoft.com/office/drawing/2014/main" id="{930D996D-97BE-5B3E-A870-324DE1460E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2498802" cy="37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CAF558D-72CF-D12A-5C15-1BBD326C0466}"/>
              </a:ext>
            </a:extLst>
          </p:cNvPr>
          <p:cNvSpPr txBox="1">
            <a:spLocks/>
          </p:cNvSpPr>
          <p:nvPr/>
        </p:nvSpPr>
        <p:spPr>
          <a:xfrm>
            <a:off x="3812175" y="1825624"/>
            <a:ext cx="5872685" cy="3416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202124"/>
                </a:solidFill>
                <a:latin typeface="arial" panose="020B0604020202020204" pitchFamily="34" charset="0"/>
              </a:rPr>
              <a:t>Robert W. Holley</a:t>
            </a:r>
          </a:p>
          <a:p>
            <a:endParaRPr lang="en-US" altLang="ko-KR" sz="3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202124"/>
                </a:solidFill>
                <a:latin typeface="arial" panose="020B0604020202020204" pitchFamily="34" charset="0"/>
              </a:rPr>
              <a:t>The first sequencing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202124"/>
                </a:solidFill>
                <a:latin typeface="arial" panose="020B0604020202020204" pitchFamily="34" charset="0"/>
              </a:rPr>
              <a:t>tRNA(alanine) from yeast(1965)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202124"/>
                </a:solidFill>
                <a:latin typeface="arial" panose="020B0604020202020204" pitchFamily="34" charset="0"/>
              </a:rPr>
              <a:t>Win Novel prize (1968)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9007B-8070-7A83-53CF-012321159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2"/>
            <a:ext cx="2529578" cy="37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1. Sanger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CAF558D-72CF-D12A-5C15-1BBD326C0466}"/>
              </a:ext>
            </a:extLst>
          </p:cNvPr>
          <p:cNvSpPr txBox="1">
            <a:spLocks/>
          </p:cNvSpPr>
          <p:nvPr/>
        </p:nvSpPr>
        <p:spPr>
          <a:xfrm>
            <a:off x="1421675" y="4796824"/>
            <a:ext cx="8577942" cy="1539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rgbClr val="202124"/>
                </a:solidFill>
                <a:latin typeface="arial" panose="020B0604020202020204" pitchFamily="34" charset="0"/>
              </a:rPr>
              <a:t>Fredrick Sanger (1977)</a:t>
            </a:r>
          </a:p>
          <a:p>
            <a:endParaRPr lang="en-US" altLang="ko-KR" sz="3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202124"/>
                </a:solidFill>
                <a:latin typeface="arial" panose="020B0604020202020204" pitchFamily="34" charset="0"/>
              </a:rPr>
              <a:t>Chain-termination sequencing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202124"/>
                </a:solidFill>
                <a:latin typeface="arial" panose="020B0604020202020204" pitchFamily="34" charset="0"/>
              </a:rPr>
              <a:t>Dideoxynucleotide</a:t>
            </a:r>
            <a:r>
              <a:rPr lang="en-US" altLang="ko-KR" sz="2800" dirty="0">
                <a:solidFill>
                  <a:srgbClr val="202124"/>
                </a:solidFill>
                <a:latin typeface="arial" panose="020B0604020202020204" pitchFamily="34" charset="0"/>
              </a:rPr>
              <a:t> sequencing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DD25552-ACD7-B730-9C93-8530CDE49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675" y="1577653"/>
            <a:ext cx="9037320" cy="3054507"/>
          </a:xfrm>
        </p:spPr>
      </p:pic>
    </p:spTree>
    <p:extLst>
      <p:ext uri="{BB962C8B-B14F-4D97-AF65-F5344CB8AC3E}">
        <p14:creationId xmlns:p14="http://schemas.microsoft.com/office/powerpoint/2010/main" val="305922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1. Sanger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9BC5970-41B1-8D56-8BDE-6001DCDB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953" y="3655789"/>
            <a:ext cx="4117847" cy="2417000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ddNTP</a:t>
            </a:r>
            <a:r>
              <a:rPr lang="en-US" altLang="ko-KR" sz="2400" dirty="0"/>
              <a:t> terminate elongation </a:t>
            </a:r>
          </a:p>
          <a:p>
            <a:r>
              <a:rPr lang="en-US" altLang="ko-KR" sz="2400" dirty="0"/>
              <a:t>DNA template need to be duplicated a lot. (PCR)</a:t>
            </a:r>
          </a:p>
          <a:p>
            <a:r>
              <a:rPr lang="en-US" altLang="ko-KR" sz="2400" dirty="0"/>
              <a:t>Each </a:t>
            </a:r>
            <a:r>
              <a:rPr lang="en-US" altLang="ko-KR" sz="2400" dirty="0" err="1"/>
              <a:t>ddNTP</a:t>
            </a:r>
            <a:r>
              <a:rPr lang="en-US" altLang="ko-KR" sz="2400" dirty="0"/>
              <a:t> labeled by fluorescent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1A51AE-4B31-5ED7-A686-DED5FCDA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8430"/>
            <a:ext cx="6397752" cy="45857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5A14AC-45EB-4505-09B1-64960B3D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69" y="1494504"/>
            <a:ext cx="4273770" cy="18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1. Sanger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60F4495-7E6E-92F0-D3D0-69C5DBF6D078}"/>
              </a:ext>
            </a:extLst>
          </p:cNvPr>
          <p:cNvSpPr txBox="1">
            <a:spLocks/>
          </p:cNvSpPr>
          <p:nvPr/>
        </p:nvSpPr>
        <p:spPr>
          <a:xfrm>
            <a:off x="838200" y="4498579"/>
            <a:ext cx="8718913" cy="20728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Advantage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Cheap for short 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High Accuracy(</a:t>
            </a:r>
            <a:r>
              <a:rPr lang="en-US" altLang="ko-KR" sz="2400" i="1" dirty="0">
                <a:solidFill>
                  <a:srgbClr val="202124"/>
                </a:solidFill>
                <a:latin typeface="arial" panose="020B0604020202020204" pitchFamily="34" charset="0"/>
              </a:rPr>
              <a:t>Q</a:t>
            </a:r>
            <a:r>
              <a:rPr lang="en-US" altLang="ko-KR" sz="2400" i="1" baseline="-25000" dirty="0">
                <a:solidFill>
                  <a:srgbClr val="202124"/>
                </a:solidFill>
                <a:latin typeface="arial" panose="020B0604020202020204" pitchFamily="34" charset="0"/>
              </a:rPr>
              <a:t>30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Short running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0E3C94-53AF-7F40-7668-639545A1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2052"/>
            <a:ext cx="10096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0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2. Next generation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AD33A9-4F2B-E5AC-19DA-4B810816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5201"/>
            <a:ext cx="5257800" cy="3307598"/>
          </a:xfrm>
          <a:prstGeom prst="rect">
            <a:avLst/>
          </a:prstGeom>
        </p:spPr>
      </p:pic>
      <p:pic>
        <p:nvPicPr>
          <p:cNvPr id="3074" name="Picture 2" descr="The Human Genome Project turns the big 3-0!">
            <a:extLst>
              <a:ext uri="{FF2B5EF4-FFF2-40B4-BE49-F238E27FC236}">
                <a16:creationId xmlns:a16="http://schemas.microsoft.com/office/drawing/2014/main" id="{55E549C0-E090-DAFA-DD6A-1CA3B682C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4" y="1775201"/>
            <a:ext cx="5257801" cy="330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60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2. Next generation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pic>
        <p:nvPicPr>
          <p:cNvPr id="4098" name="Picture 2" descr="Introduction to Illumina Sequencing – NCGAS">
            <a:extLst>
              <a:ext uri="{FF2B5EF4-FFF2-40B4-BE49-F238E27FC236}">
                <a16:creationId xmlns:a16="http://schemas.microsoft.com/office/drawing/2014/main" id="{F8487D01-6332-F4CE-4B75-EC7340A76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1129"/>
            <a:ext cx="6897688" cy="512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42B527D4-7DAB-D761-C27B-D54A82F30550}"/>
              </a:ext>
            </a:extLst>
          </p:cNvPr>
          <p:cNvSpPr txBox="1">
            <a:spLocks/>
          </p:cNvSpPr>
          <p:nvPr/>
        </p:nvSpPr>
        <p:spPr>
          <a:xfrm>
            <a:off x="7735888" y="1383904"/>
            <a:ext cx="3827462" cy="4816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Illumina Sequencing</a:t>
            </a:r>
          </a:p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(2006, </a:t>
            </a:r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Solexa</a:t>
            </a: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)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DNA fragment binding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Bridge amplification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Cluster 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Fluorescent labeled dNTP(chemically modified 3’-OH)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Enzymatic cleavage to remove fluorescent dNTP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Go on ..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4BE5BBA-02C2-FE64-6314-10AA90D0251E}"/>
              </a:ext>
            </a:extLst>
          </p:cNvPr>
          <p:cNvCxnSpPr/>
          <p:nvPr/>
        </p:nvCxnSpPr>
        <p:spPr>
          <a:xfrm flipV="1">
            <a:off x="1295400" y="4171950"/>
            <a:ext cx="38100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AE9F0-D3FB-2626-08F6-D6720461D4C3}"/>
              </a:ext>
            </a:extLst>
          </p:cNvPr>
          <p:cNvSpPr txBox="1"/>
          <p:nvPr/>
        </p:nvSpPr>
        <p:spPr>
          <a:xfrm>
            <a:off x="304799" y="436120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Flow cell</a:t>
            </a:r>
            <a:endParaRPr lang="ko-KR" altLang="en-US" dirty="0"/>
          </a:p>
        </p:txBody>
      </p:sp>
      <p:sp>
        <p:nvSpPr>
          <p:cNvPr id="3" name="실행 단추: 앞으로 또는 다음으로 이동 2">
            <a:hlinkClick r:id="rId3" highlightClick="1"/>
            <a:extLst>
              <a:ext uri="{FF2B5EF4-FFF2-40B4-BE49-F238E27FC236}">
                <a16:creationId xmlns:a16="http://schemas.microsoft.com/office/drawing/2014/main" id="{DBAAC0B3-1AF0-FB33-DB40-EB7108CBE190}"/>
              </a:ext>
            </a:extLst>
          </p:cNvPr>
          <p:cNvSpPr/>
          <p:nvPr/>
        </p:nvSpPr>
        <p:spPr>
          <a:xfrm>
            <a:off x="10652543" y="5803065"/>
            <a:ext cx="910807" cy="68981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5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3C468-D6E4-A79A-A8F4-DC983554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altLang="ko-KR" sz="3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 -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  <a:t>2. Next generation sequencing</a:t>
            </a:r>
            <a:br>
              <a:rPr lang="en-US" altLang="ko-KR" sz="3600" dirty="0">
                <a:solidFill>
                  <a:srgbClr val="202124"/>
                </a:solidFill>
                <a:latin typeface="arial" panose="020B0604020202020204" pitchFamily="34" charset="0"/>
              </a:rPr>
            </a:br>
            <a:endParaRPr lang="ko-KR" altLang="en-US" sz="3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2B527D4-7DAB-D761-C27B-D54A82F30550}"/>
              </a:ext>
            </a:extLst>
          </p:cNvPr>
          <p:cNvSpPr txBox="1">
            <a:spLocks/>
          </p:cNvSpPr>
          <p:nvPr/>
        </p:nvSpPr>
        <p:spPr>
          <a:xfrm>
            <a:off x="5972175" y="340559"/>
            <a:ext cx="5591175" cy="5260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err="1">
                <a:solidFill>
                  <a:srgbClr val="202124"/>
                </a:solidFill>
                <a:latin typeface="arial" panose="020B0604020202020204" pitchFamily="34" charset="0"/>
              </a:rPr>
              <a:t>PyroSequencing</a:t>
            </a:r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(2008 Rothberg)</a:t>
            </a:r>
          </a:p>
          <a:p>
            <a:endParaRPr lang="en-US" altLang="ko-KR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DNA amplification(PCR)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DNA binding with bead &amp; bead immobilized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Spreading specific dNTP(e.g. GTP)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If dNTP hybridization with DNA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Enzyme chain reaction &gt; LIGHT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02124"/>
                </a:solidFill>
                <a:latin typeface="arial" panose="020B0604020202020204" pitchFamily="34" charset="0"/>
              </a:rPr>
              <a:t>Sequencing by light detection </a:t>
            </a:r>
          </a:p>
        </p:txBody>
      </p:sp>
      <p:sp>
        <p:nvSpPr>
          <p:cNvPr id="3" name="실행 단추: 앞으로 또는 다음으로 이동 2">
            <a:hlinkClick r:id="rId2" highlightClick="1"/>
            <a:extLst>
              <a:ext uri="{FF2B5EF4-FFF2-40B4-BE49-F238E27FC236}">
                <a16:creationId xmlns:a16="http://schemas.microsoft.com/office/drawing/2014/main" id="{DBAAC0B3-1AF0-FB33-DB40-EB7108CBE190}"/>
              </a:ext>
            </a:extLst>
          </p:cNvPr>
          <p:cNvSpPr/>
          <p:nvPr/>
        </p:nvSpPr>
        <p:spPr>
          <a:xfrm>
            <a:off x="10652543" y="5803065"/>
            <a:ext cx="910807" cy="68981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74E8AE-F4F8-4F9F-DF20-7CD28A65C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13684"/>
            <a:ext cx="5133975" cy="5648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0B44AC-B0B3-A783-9902-0C40DAC87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58132"/>
            <a:ext cx="3187864" cy="20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2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785</Words>
  <Application>Microsoft Office PowerPoint</Application>
  <PresentationFormat>와이드스크린</PresentationFormat>
  <Paragraphs>201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arial</vt:lpstr>
      <vt:lpstr>Office 테마</vt:lpstr>
      <vt:lpstr>최신 계산 유전체학  Analysis of Next generation - sequencing data</vt:lpstr>
      <vt:lpstr>목차</vt:lpstr>
      <vt:lpstr>I -1. Sanger sequencing </vt:lpstr>
      <vt:lpstr>I -1. Sanger sequencing </vt:lpstr>
      <vt:lpstr>I - 1. Sanger sequencing </vt:lpstr>
      <vt:lpstr>I - 1. Sanger sequencing </vt:lpstr>
      <vt:lpstr>I - 2. Next generation sequencing </vt:lpstr>
      <vt:lpstr>I - 2. Next generation sequencing </vt:lpstr>
      <vt:lpstr>I - 2. Next generation sequencing </vt:lpstr>
      <vt:lpstr>I - 2. Next generation sequencing </vt:lpstr>
      <vt:lpstr>I - 2. Next generation sequencing </vt:lpstr>
      <vt:lpstr>I - 3. Long read sequencing </vt:lpstr>
      <vt:lpstr>I - 3. Long read sequencing </vt:lpstr>
      <vt:lpstr>II - Definitions of terms for NGS data analysis </vt:lpstr>
      <vt:lpstr>II - Definitions of terms for NGS data analysis </vt:lpstr>
      <vt:lpstr>II - Workflow of NGS data analysis  </vt:lpstr>
      <vt:lpstr>II - Workflow of NGS data analysis</vt:lpstr>
      <vt:lpstr>II - Workflow of NGS data analysis</vt:lpstr>
      <vt:lpstr>II - Workflow of NGS data analysis</vt:lpstr>
      <vt:lpstr>II - Workflow of NGS data analysis</vt:lpstr>
      <vt:lpstr>II - Workflow of NGS data analysis</vt:lpstr>
      <vt:lpstr>II - Workflow of NGS data analysis</vt:lpstr>
      <vt:lpstr>II - Workflow of NGS data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최신 계산 유전체학  Analysis of Next generation - sequencing data</dc:title>
  <dc:creator>A2070</dc:creator>
  <cp:lastModifiedBy>A2070</cp:lastModifiedBy>
  <cp:revision>7</cp:revision>
  <dcterms:created xsi:type="dcterms:W3CDTF">2022-10-03T11:14:11Z</dcterms:created>
  <dcterms:modified xsi:type="dcterms:W3CDTF">2022-10-04T06:16:25Z</dcterms:modified>
</cp:coreProperties>
</file>